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8" r:id="rId3"/>
    <p:sldId id="259" r:id="rId4"/>
    <p:sldId id="263" r:id="rId5"/>
    <p:sldId id="267" r:id="rId6"/>
    <p:sldId id="279" r:id="rId7"/>
    <p:sldId id="268" r:id="rId8"/>
    <p:sldId id="269" r:id="rId9"/>
    <p:sldId id="270" r:id="rId10"/>
    <p:sldId id="271" r:id="rId11"/>
    <p:sldId id="272" r:id="rId12"/>
    <p:sldId id="273" r:id="rId13"/>
    <p:sldId id="275" r:id="rId14"/>
    <p:sldId id="274" r:id="rId15"/>
    <p:sldId id="278" r:id="rId16"/>
    <p:sldId id="277" r:id="rId17"/>
    <p:sldId id="276" r:id="rId18"/>
  </p:sldIdLst>
  <p:sldSz cx="10080625" cy="567055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9E82DAC-5A5B-4F3F-9BBD-CC62398CA6AA}">
          <p14:sldIdLst>
            <p14:sldId id="256"/>
            <p14:sldId id="258"/>
            <p14:sldId id="259"/>
            <p14:sldId id="263"/>
            <p14:sldId id="267"/>
            <p14:sldId id="279"/>
            <p14:sldId id="268"/>
            <p14:sldId id="269"/>
            <p14:sldId id="270"/>
            <p14:sldId id="271"/>
            <p14:sldId id="272"/>
            <p14:sldId id="273"/>
            <p14:sldId id="275"/>
            <p14:sldId id="274"/>
            <p14:sldId id="278"/>
            <p14:sldId id="277"/>
            <p14:sldId id="27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732" y="-90"/>
      </p:cViewPr>
      <p:guideLst>
        <p:guide orient="horz" pos="1786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 cap="none">
              <a:ln>
                <a:noFill/>
              </a:ln>
              <a:latin typeface="XO Orie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 cap="none">
              <a:ln>
                <a:noFill/>
              </a:ln>
              <a:latin typeface="XO Orie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 cap="none">
              <a:ln>
                <a:noFill/>
              </a:ln>
              <a:latin typeface="XO Orie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C8F2473D-DCE0-4240-AD3F-11EB07E63F16}" type="slidenum">
              <a:t>‹#›</a:t>
            </a:fld>
            <a:endParaRPr lang="ru-RU" sz="1400" b="0" i="0" u="none" strike="noStrike" kern="1200" cap="none">
              <a:ln>
                <a:noFill/>
              </a:ln>
              <a:latin typeface="XO Oriel" pitchFamily="18"/>
              <a:ea typeface="Microsoft YaHei" pitchFamily="2"/>
              <a:cs typeface="Lucida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2521045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279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Carlito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Carlito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/>
          <a:lstStyle>
            <a:lvl1pPr lvl="0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Carlito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/>
          <a:lstStyle>
            <a:lvl1pPr lvl="0" algn="r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Carlito" pitchFamily="2"/>
              </a:defRPr>
            </a:lvl1pPr>
          </a:lstStyle>
          <a:p>
            <a:pPr lvl="0"/>
            <a:fld id="{36172E9B-2DD6-4CD4-853A-94FB454710C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903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ru-RU" sz="2000" b="0" i="0" u="none" strike="noStrike" kern="1200" cap="none">
        <a:ln>
          <a:noFill/>
        </a:ln>
        <a:highlight>
          <a:scrgbClr r="0" g="0" b="0">
            <a:alpha val="0"/>
          </a:scrgbClr>
        </a:highlight>
        <a:latin typeface="XO Oriel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1762125"/>
            <a:ext cx="8569325" cy="12144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3213100"/>
            <a:ext cx="7056437" cy="14493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08B87D1-E08F-41B1-BDCE-40F10AB382C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467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59D092A-BD76-47B6-86B1-EF78FD6CFC4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185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3643313"/>
            <a:ext cx="8567738" cy="1127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2403475"/>
            <a:ext cx="8567738" cy="12398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A04372E-C5F7-4683-AFD6-F1F6FE4BC59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910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3238" y="1327150"/>
            <a:ext cx="4459287" cy="3287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4925" y="1327150"/>
            <a:ext cx="4460875" cy="3287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F428ED1-38C1-4C08-B420-CF5F1BF382A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6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227013"/>
            <a:ext cx="9072563" cy="944562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270000"/>
            <a:ext cx="4452938" cy="5286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4825" y="1798638"/>
            <a:ext cx="4452938" cy="32670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270000"/>
            <a:ext cx="4456113" cy="5286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21275" y="1798638"/>
            <a:ext cx="4456113" cy="32670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84999ED-6EF0-42F8-95F4-882F9F54D88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757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4491822-E4F0-4109-9A52-BE6E1BB703D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378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29FF3F-E3CE-49F7-9C83-A5AFE719E9A5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174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225425"/>
            <a:ext cx="3316288" cy="9604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1763" y="225425"/>
            <a:ext cx="5635625" cy="48402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185863"/>
            <a:ext cx="3316288" cy="38798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379E627-40CE-40F0-995B-E4767B4D499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524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3968750"/>
            <a:ext cx="6048375" cy="4699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506413"/>
            <a:ext cx="6048375" cy="34020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4438650"/>
            <a:ext cx="6048375" cy="6651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ADFBD65-551B-456D-BE2E-DC263E29485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909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811A758-9171-4B02-993F-62D647EB5BF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41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8850" y="225425"/>
            <a:ext cx="2266950" cy="43894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225425"/>
            <a:ext cx="6653212" cy="43894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E342150-A1A1-4A28-AB49-BF394FB7E7C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723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3999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503999" y="1326600"/>
            <a:ext cx="9071640" cy="3288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Lucida Sans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Lucida Sans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Lucida Sans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Lucida Sans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Lucida Sans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Lucida Sans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Lucida Sans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Lucida Sans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Lucida Sans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Lucida Sans" pitchFamily="2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503999" y="5165280"/>
            <a:ext cx="2348280" cy="3906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Carlito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algn="ctr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Carlito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Carlito" pitchFamily="2"/>
              </a:defRPr>
            </a:lvl1pPr>
          </a:lstStyle>
          <a:p>
            <a:pPr lvl="0"/>
            <a:fld id="{FCA3DD93-8E67-4F2D-B149-724BAF4E50A4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rtl="0" hangingPunct="0">
        <a:tabLst/>
        <a:defRPr lang="ru-RU" sz="44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XO Oriel" pitchFamily="18"/>
          <a:ea typeface="Microsoft YaHei" pitchFamily="2"/>
        </a:defRPr>
      </a:lvl1pPr>
    </p:titleStyle>
    <p:bodyStyle>
      <a:lvl1pPr rtl="0" hangingPunct="0">
        <a:spcBef>
          <a:spcPts val="1417"/>
        </a:spcBef>
        <a:spcAft>
          <a:spcPts val="0"/>
        </a:spcAft>
        <a:tabLst/>
        <a:defRPr lang="ru-RU" sz="32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XO Oriel" pitchFamily="18"/>
          <a:ea typeface="Microsoft YaHei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03999" y="74160"/>
            <a:ext cx="9071640" cy="1250280"/>
          </a:xfrm>
        </p:spPr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/>
        <p:txBody>
          <a:bodyPr vert="horz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/>
            <a:endParaRPr lang="ru-RU"/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72256" y="0"/>
            <a:ext cx="10080000" cy="56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996770" y="2115195"/>
            <a:ext cx="800591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КЕЙС</a:t>
            </a:r>
          </a:p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обучению безопасному поведению </a:t>
            </a:r>
          </a:p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дороге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68504" y="4275435"/>
            <a:ext cx="24525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Составитель: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Гарипова Гузель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Сагитовна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-1295640" y="45720"/>
            <a:ext cx="9071640" cy="1250280"/>
          </a:xfrm>
        </p:spPr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/>
        <p:txBody>
          <a:bodyPr vert="horz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/>
            <a:endParaRPr lang="ru-RU"/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25" y="-40093"/>
            <a:ext cx="10080000" cy="571572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719832" y="459011"/>
            <a:ext cx="84249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Сегодня, как никогда, актуален вопрос воспитания грамотных пешеходов. Информация о дорожных знаках и правилах дорожного движения, усвоенная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возрасте, остаётся в памяти человека навсегда и помогает стать уверенным пешеходом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Важно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воспитать предусмотрительного пешехода, который соблюдает меры предосторожности. Правила дорожного движения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обязан знать каждый пешеход.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именно кейс? Потому что работа с кейсом востребована детьми и способствует их развитию, открывает множество возможностей для самостоятельной деятельности детей. У детей повышается уровень любознательности.</a:t>
            </a:r>
          </a:p>
          <a:p>
            <a:r>
              <a:rPr lang="ru-RU" dirty="0"/>
              <a:t>      </a:t>
            </a:r>
            <a:r>
              <a:rPr lang="ru-RU" b="0" i="0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Кейс – технология - это интерактивная технология для краткосрочного обучения (на основе реальных или вымышленных ситуаций), направленная на формирование новых качеств и умений. Метод кейса появился в начале прошлого века во Франции. А в России стал популярен  лишь несколько лет назад.     Название кейс-технология произошло от латинского «</a:t>
            </a:r>
            <a:r>
              <a:rPr lang="ru-RU" b="0" i="0" dirty="0" err="1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casus</a:t>
            </a:r>
            <a:r>
              <a:rPr lang="ru-RU" b="0" i="0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- запутанный, необычный случай; а также от английского «</a:t>
            </a:r>
            <a:r>
              <a:rPr lang="ru-RU" b="0" i="0" dirty="0" err="1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  <a:r>
              <a:rPr lang="ru-RU" b="0" i="0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- портфель, чемоданчик </a:t>
            </a:r>
            <a:r>
              <a:rPr lang="ru-RU" b="0" i="0" dirty="0" smtClean="0">
                <a:solidFill>
                  <a:srgbClr val="212529"/>
                </a:solidFill>
                <a:effectLst/>
                <a:latin typeface="Arial"/>
              </a:rPr>
              <a:t>  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03999" y="74160"/>
            <a:ext cx="9071640" cy="1250280"/>
          </a:xfrm>
        </p:spPr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/>
        <p:txBody>
          <a:bodyPr vert="horz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/>
            <a:endParaRPr lang="ru-RU"/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80000" cy="56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080000" y="2015999"/>
            <a:ext cx="7920000" cy="1368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XO Orie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15999" y="2620440"/>
            <a:ext cx="180720" cy="7714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XO Orie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95897" y="963067"/>
            <a:ext cx="770410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Цель кейса: </a:t>
            </a:r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формирование осознания необходимости соблюдения правил дорожного движения, через анализ различных ситуациях с учетом знаний о правилах дорожного движения. </a:t>
            </a:r>
          </a:p>
          <a:p>
            <a:pPr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Задачи кейса:</a:t>
            </a: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Развивать способность детей исследовать различные ситуации на дороге и находить их решение, научиться работать с информацией.</a:t>
            </a: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Совершенствовать у детей такие качества, как коммуникабельность, умение слушать и грамотно излагать свои мысли.</a:t>
            </a: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Развивать представления о дорожных ситуациях, умения определять</a:t>
            </a: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участников дорожного движения, их роли, их позицию и потенциальную опасность.</a:t>
            </a:r>
          </a:p>
          <a:p>
            <a:pPr algn="just"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результаты: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-умение применить учащимися полученных знаний в жизненных ситуациях; -уменьшение количества дорожных происшествий с участием учащихся.</a:t>
            </a:r>
            <a:endParaRPr lang="ru-RU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03999" y="74160"/>
            <a:ext cx="9071640" cy="1250280"/>
          </a:xfrm>
        </p:spPr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/>
        <p:txBody>
          <a:bodyPr vert="horz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/>
            <a:endParaRPr lang="ru-RU"/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80000" cy="56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1223888" y="963067"/>
            <a:ext cx="79208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аудитория: Учащиеся младшего школьного возраста от 7 до 11 л 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Предварительная работа: беседы с учащимися о правилах дорожного движения, просмотр мультфильмов по правилам дорожного движения, изучение знаков. 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 приемы: создание проблемной ситуации, просмотр ситуаций на дорогах, обсуждение 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и оборудование: описание ситуации на карточках или презентация на слайде которой описывается ситуация на дороге, компьютер, проектор.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03999" y="74160"/>
            <a:ext cx="9071640" cy="1250280"/>
          </a:xfrm>
        </p:spPr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/>
        <p:txBody>
          <a:bodyPr vert="horz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80000" cy="56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007864" y="603027"/>
            <a:ext cx="813690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Содержание. </a:t>
            </a: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Кейс основан на анализе описания дорожных ситуаций, учащимся необходимо проанализировать происходящее, определить участников дорожного движения, наличие нарушений или соблюдений правил дорожного движения.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502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03999" y="74160"/>
            <a:ext cx="9071640" cy="1250280"/>
          </a:xfrm>
        </p:spPr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/>
        <p:txBody>
          <a:bodyPr vert="horz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80000" cy="56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367904" y="459011"/>
            <a:ext cx="7344816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0" dirty="0" smtClean="0">
              <a:solidFill>
                <a:srgbClr val="333333"/>
              </a:solidFill>
              <a:effectLst/>
              <a:latin typeface="commissioner"/>
            </a:endParaRPr>
          </a:p>
          <a:p>
            <a:r>
              <a:rPr lang="ru-RU" sz="2000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РАБОТЫ С КЕЙСОМ ПО ПДД</a:t>
            </a:r>
          </a:p>
          <a:p>
            <a:r>
              <a:rPr lang="ru-RU" sz="2000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 Разработать проблемную дорожную ситуацию.</a:t>
            </a:r>
          </a:p>
          <a:p>
            <a:r>
              <a:rPr lang="ru-RU" sz="2000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 Оформить кейс – подобрать иллюстрации, фотографии, макеты и другие материалы.</a:t>
            </a:r>
          </a:p>
          <a:p>
            <a:r>
              <a:rPr lang="ru-RU" sz="2000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 Показать </a:t>
            </a:r>
            <a:r>
              <a:rPr lang="ru-RU" sz="2000" b="1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кейсшкольникам</a:t>
            </a:r>
            <a:r>
              <a:rPr lang="ru-RU" sz="2000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дать им время ознакомиться с ним.</a:t>
            </a:r>
          </a:p>
          <a:p>
            <a:r>
              <a:rPr lang="ru-RU" sz="2000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 Обсудить с детьми проблемную ситуацию, совместно озвучить задание.</a:t>
            </a:r>
          </a:p>
          <a:p>
            <a:r>
              <a:rPr lang="ru-RU" sz="2000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 Предоставить школьникам время на самостоятельный поиск решения кейса.</a:t>
            </a:r>
          </a:p>
          <a:p>
            <a:r>
              <a:rPr lang="ru-RU" sz="2000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6. Поддерживать дискуссию в подгруппах, помогать оценивать решения ситуации, которые предлагают дети.</a:t>
            </a:r>
          </a:p>
          <a:p>
            <a:r>
              <a:rPr lang="ru-RU" sz="2000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7. Выслушать/посмотреть/проверить решения детей.</a:t>
            </a:r>
          </a:p>
          <a:p>
            <a:r>
              <a:rPr lang="ru-RU" sz="2000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8. Подвести итоги.</a:t>
            </a:r>
            <a:endParaRPr lang="ru-RU" sz="2000" b="1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358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03999" y="74160"/>
            <a:ext cx="9071640" cy="1250280"/>
          </a:xfrm>
        </p:spPr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/>
        <p:txBody>
          <a:bodyPr vert="horz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80000" cy="56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647824" y="573118"/>
            <a:ext cx="684076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«Дорожные знаки</a:t>
            </a:r>
            <a:r>
              <a:rPr lang="ru-RU" sz="32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32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 игры:— обучение и закрепление у детей знаний о дорожных знаках, а также развитие внимания, мышления и памяти.</a:t>
            </a:r>
          </a:p>
          <a:p>
            <a:r>
              <a:rPr lang="ru-RU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Игра состоит из карточек с изображением дорожных знаков и их элементов. На каждой карточке нарисован дорожный знак, а под знаком — его силуэт.</a:t>
            </a:r>
          </a:p>
          <a:p>
            <a:r>
              <a:rPr lang="ru-RU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игре могут принимать участие один, два или более человек. Ведущий рассказывает о значении каждого знака или предлагает детям вспомнить и рассказать о них. Он показывает и объясняет форму, цвет, название и назначение знаков.</a:t>
            </a:r>
          </a:p>
          <a:p>
            <a:r>
              <a:rPr lang="ru-RU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Игра считается законченной, если у всех участников заполнены карточки.</a:t>
            </a:r>
            <a:endParaRPr lang="ru-RU" b="1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Учитель инф\Desktop\35203_9c24ce8b316043a3960d7ab81d14d812.jp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552" y="151056"/>
            <a:ext cx="2793964" cy="20943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6854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03999" y="74160"/>
            <a:ext cx="9071640" cy="1250280"/>
          </a:xfrm>
        </p:spPr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/>
        <p:txBody>
          <a:bodyPr vert="horz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80000" cy="56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03808" y="157619"/>
            <a:ext cx="900100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4000" b="1" i="0" u="sng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000" b="1" i="0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«Пропущенные буквы»</a:t>
            </a:r>
            <a:r>
              <a:rPr lang="ru-RU" sz="4000" b="1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i="0" u="none" strike="noStrike" dirty="0" smtClean="0">
              <a:solidFill>
                <a:srgbClr val="000000"/>
              </a:solidFill>
              <a:effectLst/>
              <a:latin typeface="Times New Roman"/>
            </a:endParaRPr>
          </a:p>
          <a:p>
            <a:pPr marL="17780" indent="-17780" algn="just"/>
            <a:r>
              <a:rPr lang="ru-RU" b="1" i="1" u="none" strike="noStrike" dirty="0" smtClean="0">
                <a:solidFill>
                  <a:srgbClr val="000000"/>
                </a:solidFill>
                <a:effectLst/>
                <a:latin typeface="Times New Roman"/>
              </a:rPr>
              <a:t>Задание: </a:t>
            </a:r>
            <a:r>
              <a:rPr lang="ru-RU" b="0" i="1" u="none" strike="noStrike" dirty="0" smtClean="0">
                <a:solidFill>
                  <a:srgbClr val="000000"/>
                </a:solidFill>
                <a:effectLst/>
                <a:latin typeface="Times New Roman"/>
              </a:rPr>
              <a:t>- </a:t>
            </a:r>
            <a:r>
              <a:rPr lang="ru-RU" b="0" i="0" u="none" strike="noStrike" dirty="0" smtClean="0">
                <a:solidFill>
                  <a:srgbClr val="000000"/>
                </a:solidFill>
                <a:effectLst/>
                <a:latin typeface="Times New Roman"/>
              </a:rPr>
              <a:t>Предлагаются карточки. Слово написано с пропущенной буквой. Необходимо угадать, какое слово зашифровано. Учитывается правильность постановки букв.</a:t>
            </a:r>
            <a:endParaRPr lang="ru-RU" sz="1400" dirty="0">
              <a:solidFill>
                <a:srgbClr val="000000"/>
              </a:solidFill>
            </a:endParaRPr>
          </a:p>
          <a:p>
            <a:pPr marL="17780" indent="-17780" algn="just"/>
            <a:r>
              <a:rPr lang="ru-RU" b="0" i="0" u="none" strike="noStrike" dirty="0" smtClean="0">
                <a:solidFill>
                  <a:srgbClr val="000000"/>
                </a:solidFill>
                <a:effectLst/>
                <a:latin typeface="Times New Roman"/>
              </a:rPr>
              <a:t>С-Е-О-О-        Светофор</a:t>
            </a:r>
            <a:r>
              <a:rPr lang="ru-RU" sz="1400" dirty="0" smtClean="0">
                <a:solidFill>
                  <a:srgbClr val="000000"/>
                </a:solidFill>
              </a:rPr>
              <a:t>                                        </a:t>
            </a:r>
            <a:r>
              <a:rPr lang="ru-RU" b="0" i="0" u="none" strike="noStrike" dirty="0" smtClean="0">
                <a:solidFill>
                  <a:srgbClr val="000000"/>
                </a:solidFill>
                <a:effectLst/>
                <a:latin typeface="Times New Roman"/>
              </a:rPr>
              <a:t>В-Д-Т-Л-        Водитель</a:t>
            </a:r>
            <a:endParaRPr lang="ru-RU" sz="1400" dirty="0">
              <a:solidFill>
                <a:srgbClr val="000000"/>
              </a:solidFill>
            </a:endParaRPr>
          </a:p>
          <a:p>
            <a:pPr marL="15240" indent="-15240" algn="just"/>
            <a:r>
              <a:rPr lang="ru-RU" b="0" i="0" u="none" strike="noStrike" dirty="0" smtClean="0">
                <a:solidFill>
                  <a:srgbClr val="000000"/>
                </a:solidFill>
                <a:effectLst/>
                <a:latin typeface="Times New Roman"/>
              </a:rPr>
              <a:t>П-С-А-И-        Пассажир</a:t>
            </a:r>
            <a:r>
              <a:rPr lang="ru-RU" sz="1400" dirty="0" smtClean="0">
                <a:solidFill>
                  <a:srgbClr val="000000"/>
                </a:solidFill>
              </a:rPr>
              <a:t>                                       </a:t>
            </a:r>
            <a:r>
              <a:rPr lang="ru-RU" b="0" i="0" u="none" strike="noStrike" dirty="0" smtClean="0">
                <a:solidFill>
                  <a:srgbClr val="000000"/>
                </a:solidFill>
                <a:effectLst/>
                <a:latin typeface="Times New Roman"/>
              </a:rPr>
              <a:t>М-Т-Ц-К-        Мотоцикл</a:t>
            </a:r>
            <a:endParaRPr lang="ru-RU" sz="1400" dirty="0">
              <a:solidFill>
                <a:srgbClr val="000000"/>
              </a:solidFill>
            </a:endParaRPr>
          </a:p>
          <a:p>
            <a:pPr marL="11430" indent="-11430" algn="just"/>
            <a:r>
              <a:rPr lang="ru-RU" b="0" i="0" u="none" strike="noStrike" dirty="0" smtClean="0">
                <a:solidFill>
                  <a:srgbClr val="000000"/>
                </a:solidFill>
                <a:effectLst/>
                <a:latin typeface="Times New Roman"/>
              </a:rPr>
              <a:t>-Е-О-И -Е-        Велосипед</a:t>
            </a:r>
            <a:r>
              <a:rPr lang="ru-RU" sz="1400" dirty="0" smtClean="0">
                <a:solidFill>
                  <a:srgbClr val="000000"/>
                </a:solidFill>
              </a:rPr>
              <a:t>                                  </a:t>
            </a:r>
            <a:r>
              <a:rPr lang="ru-RU" b="0" i="0" u="none" strike="noStrike" dirty="0" smtClean="0">
                <a:solidFill>
                  <a:srgbClr val="000000"/>
                </a:solidFill>
                <a:effectLst/>
                <a:latin typeface="Times New Roman"/>
              </a:rPr>
              <a:t>-В-О-О-И-Ь        Автомобиль</a:t>
            </a:r>
            <a:endParaRPr lang="ru-RU" sz="1400" dirty="0">
              <a:solidFill>
                <a:srgbClr val="000000"/>
              </a:solidFill>
            </a:endParaRPr>
          </a:p>
          <a:p>
            <a:pPr marL="2540" indent="-2540" algn="just"/>
            <a:r>
              <a:rPr lang="ru-RU" b="0" i="0" u="none" strike="noStrike" dirty="0" smtClean="0">
                <a:solidFill>
                  <a:srgbClr val="000000"/>
                </a:solidFill>
                <a:effectLst/>
                <a:latin typeface="Times New Roman"/>
              </a:rPr>
              <a:t>Б - Н - В - 3        Бензовоз</a:t>
            </a:r>
            <a:r>
              <a:rPr lang="ru-RU" sz="1400" dirty="0" smtClean="0">
                <a:solidFill>
                  <a:srgbClr val="000000"/>
                </a:solidFill>
              </a:rPr>
              <a:t>                                     </a:t>
            </a:r>
            <a:r>
              <a:rPr lang="ru-RU" b="0" i="0" u="none" strike="noStrike" dirty="0" smtClean="0">
                <a:solidFill>
                  <a:srgbClr val="000000"/>
                </a:solidFill>
                <a:effectLst/>
                <a:latin typeface="Times New Roman"/>
              </a:rPr>
              <a:t>Г-У-О-И-          Грузовик</a:t>
            </a:r>
            <a:endParaRPr lang="ru-RU" sz="1400" dirty="0">
              <a:solidFill>
                <a:srgbClr val="000000"/>
              </a:solidFill>
            </a:endParaRPr>
          </a:p>
          <a:p>
            <a:pPr marL="2540" indent="-2540" algn="just"/>
            <a:r>
              <a:rPr lang="ru-RU" b="0" i="0" u="none" strike="noStrike" dirty="0" smtClean="0">
                <a:solidFill>
                  <a:srgbClr val="000000"/>
                </a:solidFill>
                <a:effectLst/>
                <a:latin typeface="Times New Roman"/>
              </a:rPr>
              <a:t>Р-З-Е-К-            Разметка</a:t>
            </a:r>
            <a:r>
              <a:rPr lang="ru-RU" sz="1400" dirty="0" smtClean="0">
                <a:solidFill>
                  <a:srgbClr val="000000"/>
                </a:solidFill>
              </a:rPr>
              <a:t>                                      </a:t>
            </a:r>
            <a:r>
              <a:rPr lang="ru-RU" b="0" i="0" u="none" strike="noStrike" dirty="0" smtClean="0">
                <a:solidFill>
                  <a:srgbClr val="000000"/>
                </a:solidFill>
                <a:effectLst/>
                <a:latin typeface="Times New Roman"/>
              </a:rPr>
              <a:t>-   А - Ы        Фары</a:t>
            </a:r>
            <a:endParaRPr lang="ru-RU" sz="1400" dirty="0">
              <a:solidFill>
                <a:srgbClr val="000000"/>
              </a:solidFill>
            </a:endParaRPr>
          </a:p>
          <a:p>
            <a:pPr algn="just"/>
            <a:r>
              <a:rPr lang="ru-RU" b="0" i="0" u="none" strike="noStrike" dirty="0" smtClean="0">
                <a:solidFill>
                  <a:srgbClr val="000000"/>
                </a:solidFill>
                <a:effectLst/>
                <a:latin typeface="Times New Roman"/>
              </a:rPr>
              <a:t>П - Ш - X - Д        Пешеход</a:t>
            </a:r>
            <a:r>
              <a:rPr lang="ru-RU" sz="1400" dirty="0" smtClean="0">
                <a:solidFill>
                  <a:srgbClr val="000000"/>
                </a:solidFill>
              </a:rPr>
              <a:t>                                </a:t>
            </a:r>
            <a:r>
              <a:rPr lang="ru-RU" b="0" i="0" u="none" strike="noStrike" dirty="0" smtClean="0">
                <a:solidFill>
                  <a:srgbClr val="000000"/>
                </a:solidFill>
                <a:effectLst/>
                <a:latin typeface="Times New Roman"/>
              </a:rPr>
              <a:t>Д – Р – Г -          Дорога</a:t>
            </a:r>
            <a:endParaRPr lang="ru-RU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0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03999" y="74160"/>
            <a:ext cx="9071640" cy="1250280"/>
          </a:xfrm>
        </p:spPr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/>
        <p:txBody>
          <a:bodyPr vert="horz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80000" cy="56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935856" y="891059"/>
            <a:ext cx="662381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Пазлы</a:t>
            </a:r>
            <a:r>
              <a:rPr lang="ru-RU" sz="3200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«Неизвестный знак»</a:t>
            </a:r>
          </a:p>
          <a:p>
            <a:endParaRPr lang="ru-RU" sz="3200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</a:t>
            </a:r>
            <a:r>
              <a:rPr lang="ru-RU" sz="2400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собирают из предложенных деталей дорожные знаки и называют их.</a:t>
            </a:r>
            <a:endParaRPr lang="ru-RU" sz="2400" b="1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7" name="Picture 5" descr="C:\Users\Учитель инф\Desktop\img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200" y="3051299"/>
            <a:ext cx="226695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510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03999" y="74160"/>
            <a:ext cx="9071640" cy="1250280"/>
          </a:xfrm>
        </p:spPr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/>
        <p:txBody>
          <a:bodyPr vert="horz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11" y="1195"/>
            <a:ext cx="10080000" cy="56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2808064" y="891059"/>
            <a:ext cx="4481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по ПДД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28143" y="2835000"/>
            <a:ext cx="612068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 smtClean="0">
                <a:solidFill>
                  <a:srgbClr val="333333"/>
                </a:solidFill>
                <a:effectLst/>
                <a:latin typeface="Helvetica Neue"/>
              </a:rPr>
              <a:t>Федя с друзьями играл в футбол. Место для игры выбрали недалеко от улицы. Федя так увлекся игрой, что не заметил, как с мячом оказался вне поля. Удар! И мяч полетел, только не в ворота, а прямо на улицу. Мальчик бросился за ним…</a:t>
            </a:r>
          </a:p>
          <a:p>
            <a:r>
              <a:rPr lang="ru-RU" b="0" i="0" dirty="0" smtClean="0">
                <a:solidFill>
                  <a:srgbClr val="333333"/>
                </a:solidFill>
                <a:effectLst/>
                <a:latin typeface="Helvetica Neue"/>
              </a:rPr>
              <a:t>- Что может случиться с Федей?</a:t>
            </a:r>
          </a:p>
          <a:p>
            <a:r>
              <a:rPr lang="ru-RU" b="0" i="0" dirty="0" smtClean="0">
                <a:solidFill>
                  <a:srgbClr val="333333"/>
                </a:solidFill>
                <a:effectLst/>
                <a:latin typeface="Helvetica Neue"/>
              </a:rPr>
              <a:t>- Скажите, где можно играть с мячом?</a:t>
            </a:r>
            <a:endParaRPr lang="ru-RU" b="0" i="0" dirty="0">
              <a:solidFill>
                <a:srgbClr val="333333"/>
              </a:solidFill>
              <a:effectLst/>
              <a:latin typeface="Helvetica Neue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5856" y="1611139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0" dirty="0" smtClean="0">
                <a:solidFill>
                  <a:srgbClr val="333333"/>
                </a:solidFill>
                <a:effectLst/>
                <a:latin typeface="YS Text"/>
              </a:rPr>
              <a:t>Цель: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YS Text"/>
              </a:rPr>
              <a:t> Систематизация знаний детей о правилах дорожного движения, о дорожных знаках.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9201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03999" y="74160"/>
            <a:ext cx="9071640" cy="1250280"/>
          </a:xfrm>
        </p:spPr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/>
        <p:txBody>
          <a:bodyPr vert="horz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80000" cy="56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C:\Users\Учитель инф\Desktop\xvnOwfVd7T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528" y="1970105"/>
            <a:ext cx="2917457" cy="283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19832" y="531019"/>
            <a:ext cx="62646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В этой буквенной неразберихи спрятаны 18 слов, связанных с правилами дорожной безопасности, транспортом и автомобилями. Слова могут изгибаться вправо, влево, вверх и вниз (но не по диагонали). Первое слово – СВЕТОФОР – оно уже указано.</a:t>
            </a:r>
          </a:p>
          <a:p>
            <a:r>
              <a:rPr lang="ru-RU" sz="1200" dirty="0" smtClean="0"/>
              <a:t>Часть дороги, предназначенная для пешеходов.</a:t>
            </a:r>
          </a:p>
          <a:p>
            <a:r>
              <a:rPr lang="ru-RU" sz="1200" dirty="0" smtClean="0"/>
              <a:t>Французская легковушка.</a:t>
            </a:r>
          </a:p>
          <a:p>
            <a:r>
              <a:rPr lang="ru-RU" sz="1200" dirty="0" smtClean="0"/>
              <a:t>Правила дорожного движения.</a:t>
            </a:r>
          </a:p>
          <a:p>
            <a:r>
              <a:rPr lang="ru-RU" sz="1200" dirty="0" smtClean="0"/>
              <a:t>«Живой» автобус из мультфильма </a:t>
            </a:r>
            <a:r>
              <a:rPr lang="ru-RU" sz="1200" dirty="0" err="1" smtClean="0"/>
              <a:t>Хаяо</a:t>
            </a:r>
            <a:r>
              <a:rPr lang="ru-RU" sz="1200" dirty="0" smtClean="0"/>
              <a:t> </a:t>
            </a:r>
            <a:r>
              <a:rPr lang="ru-RU" sz="1200" dirty="0" err="1" smtClean="0"/>
              <a:t>Миядзаки</a:t>
            </a:r>
            <a:r>
              <a:rPr lang="ru-RU" sz="1200" dirty="0" smtClean="0"/>
              <a:t>.</a:t>
            </a:r>
          </a:p>
          <a:p>
            <a:r>
              <a:rPr lang="ru-RU" sz="1200" dirty="0" smtClean="0"/>
              <a:t>Пешеходный «светлячок».</a:t>
            </a:r>
          </a:p>
          <a:p>
            <a:r>
              <a:rPr lang="ru-RU" sz="1200" dirty="0" smtClean="0"/>
              <a:t>Дорожная ...</a:t>
            </a:r>
          </a:p>
          <a:p>
            <a:r>
              <a:rPr lang="ru-RU" sz="1200" dirty="0" smtClean="0"/>
              <a:t>Подземный, надземный, похожий на зебру...</a:t>
            </a:r>
          </a:p>
          <a:p>
            <a:r>
              <a:rPr lang="ru-RU" sz="1200" dirty="0" smtClean="0"/>
              <a:t>Юные помощники Госавтоинспекции.</a:t>
            </a:r>
          </a:p>
          <a:p>
            <a:r>
              <a:rPr lang="ru-RU" sz="1200" dirty="0" smtClean="0"/>
              <a:t>Оседлал велосипед – ты уже ...</a:t>
            </a:r>
          </a:p>
          <a:p>
            <a:r>
              <a:rPr lang="ru-RU" sz="1200" dirty="0" smtClean="0"/>
              <a:t>Новая модель </a:t>
            </a:r>
            <a:r>
              <a:rPr lang="ru-RU" sz="1200" dirty="0" err="1" smtClean="0"/>
              <a:t>Автоваза</a:t>
            </a:r>
            <a:r>
              <a:rPr lang="ru-RU" sz="1200" dirty="0" smtClean="0"/>
              <a:t>.</a:t>
            </a:r>
          </a:p>
          <a:p>
            <a:r>
              <a:rPr lang="ru-RU" sz="1200" dirty="0" smtClean="0"/>
              <a:t>Дорожная авария.</a:t>
            </a:r>
          </a:p>
          <a:p>
            <a:r>
              <a:rPr lang="ru-RU" sz="1200" dirty="0" smtClean="0"/>
              <a:t>Деталь куртки или пальто, которая может закрывать обзор.</a:t>
            </a:r>
          </a:p>
          <a:p>
            <a:r>
              <a:rPr lang="ru-RU" sz="1200" dirty="0" smtClean="0"/>
              <a:t>Им пристёгиваются для безопасности.</a:t>
            </a:r>
          </a:p>
          <a:p>
            <a:r>
              <a:rPr lang="ru-RU" sz="1200" dirty="0" smtClean="0"/>
              <a:t>Двухколёсный транспорт без педалей.</a:t>
            </a:r>
          </a:p>
          <a:p>
            <a:r>
              <a:rPr lang="ru-RU" sz="1200" dirty="0" smtClean="0"/>
              <a:t>Атмосферные осадки, которые сильно ухудшают видимость.</a:t>
            </a:r>
          </a:p>
          <a:p>
            <a:r>
              <a:rPr lang="ru-RU" sz="1200" dirty="0" smtClean="0"/>
              <a:t>Открытый автомобильный кузов.</a:t>
            </a:r>
          </a:p>
          <a:p>
            <a:r>
              <a:rPr lang="ru-RU" sz="1200" dirty="0" smtClean="0"/>
              <a:t>Автомобильные соревнования.</a:t>
            </a:r>
          </a:p>
          <a:p>
            <a:r>
              <a:rPr lang="ru-RU" sz="1200" dirty="0" smtClean="0"/>
              <a:t>Здесь встречаются две дороги.</a:t>
            </a:r>
          </a:p>
          <a:p>
            <a:r>
              <a:rPr lang="ru-RU" sz="1200" dirty="0" smtClean="0"/>
              <a:t>Родина первого светофора.</a:t>
            </a:r>
          </a:p>
          <a:p>
            <a:r>
              <a:rPr lang="ru-RU" sz="1200" dirty="0" smtClean="0"/>
              <a:t>Этот сигнал светофора разрешает движение. Но перед тем, как выходить на проезжую часть, убедись, все ли машины остановились и пропускают тебя.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358759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03999" y="74160"/>
            <a:ext cx="9071640" cy="1250280"/>
          </a:xfrm>
        </p:spPr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/>
        <p:txBody>
          <a:bodyPr vert="horz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80000" cy="56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511920" y="963067"/>
            <a:ext cx="33832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Ребусы по ПДД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Picture 3" descr="C:\Users\Учитель инф\Desktop\Rebus-PDD-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56" y="1899170"/>
            <a:ext cx="5184576" cy="2126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Учитель инф\Desktop\Rebus-PDD-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601" y="242987"/>
            <a:ext cx="3217540" cy="1876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Учитель инф\Desktop\img2_1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472" y="2475235"/>
            <a:ext cx="2913395" cy="283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8321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03999" y="74160"/>
            <a:ext cx="9071640" cy="1250280"/>
          </a:xfrm>
        </p:spPr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/>
        <p:txBody>
          <a:bodyPr vert="horz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80000" cy="56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367905" y="891059"/>
            <a:ext cx="48081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0" dirty="0" smtClean="0">
                <a:solidFill>
                  <a:srgbClr val="000000"/>
                </a:solidFill>
                <a:effectLst/>
                <a:latin typeface="Times New Roman"/>
              </a:rPr>
              <a:t>тест на знания ПДД</a:t>
            </a:r>
            <a:endParaRPr lang="ru-RU" sz="4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20373" y="2650609"/>
            <a:ext cx="4239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https://disk.yandex.ru/i/6UP9xILWxOw9UA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7815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03999" y="74160"/>
            <a:ext cx="9071640" cy="1250280"/>
          </a:xfrm>
        </p:spPr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/>
        <p:txBody>
          <a:bodyPr vert="horz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4039" y="0"/>
            <a:ext cx="10080000" cy="56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75816" y="1265615"/>
            <a:ext cx="88569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dirty="0" smtClean="0">
                <a:solidFill>
                  <a:srgbClr val="273350"/>
                </a:solidFill>
                <a:effectLst/>
                <a:latin typeface="Montserrat"/>
              </a:rPr>
              <a:t>Чтобы не создать угрозу своему здоровью и здоровью окружающих в транспорте, надо соблюдать общепринятые правила поведения в автобусе, троллейбусе, трамвае и поезде. Поведение в общественном транспорте регулируют «Правила проезда в общественном транспорте». В них для пассажиров устанавливаются права и обязанности.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935856" y="747043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поведения в транспорте в картинках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C:\Users\Учитель инф\Desktop\1677010990_gas-kvas-com-p-risunok-na-temu-pravila-povedeniya-v-obshc-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472" y="2979291"/>
            <a:ext cx="2724249" cy="2043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Учитель инф\Desktop\e991a8c12bfbbd341e159d4716518590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144" y="2997293"/>
            <a:ext cx="2700247" cy="202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5" descr="C:\Users\%D0%A3%D1%87%D0%B8%D1%82%D0%B5%D0%BB%D1%8C %D0%B8%D0%BD%D1%84\Desktop\pravila-povedeniia-v-obshchestvennom-transporte-kartinki-31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32" y="3019774"/>
            <a:ext cx="2673753" cy="2002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5280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03999" y="74160"/>
            <a:ext cx="9071640" cy="1250280"/>
          </a:xfrm>
        </p:spPr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/>
        <p:txBody>
          <a:bodyPr vert="horz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18654" y="55811"/>
            <a:ext cx="10080000" cy="56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151880" y="963067"/>
            <a:ext cx="72728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u="none" strike="noStrike" dirty="0" smtClean="0">
                <a:solidFill>
                  <a:srgbClr val="000000"/>
                </a:solidFill>
                <a:effectLst/>
                <a:latin typeface="Times New Roman"/>
              </a:rPr>
              <a:t>ДОРОЖНЫЕ ЛОВУШКИ</a:t>
            </a:r>
            <a:endParaRPr lang="ru-RU" sz="1200" dirty="0">
              <a:solidFill>
                <a:srgbClr val="000000"/>
              </a:solidFill>
            </a:endParaRPr>
          </a:p>
          <a:p>
            <a:pPr indent="450850" algn="just"/>
            <a:r>
              <a:rPr lang="ru-RU" b="0" i="0" u="none" strike="noStrike" dirty="0" smtClean="0">
                <a:solidFill>
                  <a:srgbClr val="000000"/>
                </a:solidFill>
                <a:effectLst/>
                <a:latin typeface="Times New Roman"/>
              </a:rPr>
              <a:t>Участник дорожного движения может попасть в дорожную ловушку – ситуацию непредвиденной опасности на дороге. Чтобы этого не произошло, нужно научиться распознавать ловушки и избегать попадания в них.</a:t>
            </a:r>
            <a:endParaRPr lang="ru-RU" sz="1200" dirty="0">
              <a:solidFill>
                <a:srgbClr val="000000"/>
              </a:solidFill>
            </a:endParaRPr>
          </a:p>
        </p:txBody>
      </p:sp>
      <p:pic>
        <p:nvPicPr>
          <p:cNvPr id="6146" name="Picture 2" descr="C:\Users\Учитель инф\Desktop\1674012127_gas-kvas-com-p-risunok-na-temu-dorozhnie-lovushki-4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088" y="2225075"/>
            <a:ext cx="4365996" cy="327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9947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03999" y="74160"/>
            <a:ext cx="9071640" cy="1250280"/>
          </a:xfrm>
        </p:spPr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/>
        <p:txBody>
          <a:bodyPr vert="horz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80000" cy="56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75816" y="434618"/>
            <a:ext cx="914501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333333"/>
              </a:solidFill>
              <a:latin typeface="commissioner"/>
            </a:endParaRPr>
          </a:p>
          <a:p>
            <a:r>
              <a:rPr lang="ru-RU" sz="2400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Заключение.</a:t>
            </a:r>
          </a:p>
          <a:p>
            <a:endParaRPr lang="ru-RU" sz="2400" b="1" i="0" dirty="0" smtClean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Кейс - технологии можно использовать, во-первых, как составную часть правил дорожного движения, или дорожной ситуации. Во-вторых, как форму работы в рамках совместной или самостоятельной деятельности. В-третьих, как часть проекта по формированию безопасного поведения  на дорогах.</a:t>
            </a:r>
          </a:p>
          <a:p>
            <a:r>
              <a:rPr lang="ru-RU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 процессе обсуждения кейса не подсказывайте учащимся решения, воздерживайтесь от ответов на вопросы. Задача детей – самостоятельно найти решение или решения кейса, применить знания правил дорожного движения. Дайте возможность учащимся анализировать, делать выводы.</a:t>
            </a:r>
            <a:endParaRPr lang="ru-RU" b="1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0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03999" y="74160"/>
            <a:ext cx="9071640" cy="1250280"/>
          </a:xfrm>
        </p:spPr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/>
        <p:txBody>
          <a:bodyPr vert="horz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80000" cy="56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2448024" y="1107083"/>
            <a:ext cx="501465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Спасибо за внимание!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C:\Users\Учитель инф\Desktop\юид 2023-2024 фото\фото ЮИД 2022-23\20230427_12315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134" y="661968"/>
            <a:ext cx="6120433" cy="2754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466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ыч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725</Words>
  <Application>Microsoft Office PowerPoint</Application>
  <PresentationFormat>Экран (4:3)</PresentationFormat>
  <Paragraphs>98</Paragraphs>
  <Slides>17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Обычный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 инф</dc:creator>
  <cp:lastModifiedBy>Учитель инф</cp:lastModifiedBy>
  <cp:revision>15</cp:revision>
  <dcterms:created xsi:type="dcterms:W3CDTF">2024-04-08T21:27:02Z</dcterms:created>
  <dcterms:modified xsi:type="dcterms:W3CDTF">2024-04-09T10:45:12Z</dcterms:modified>
</cp:coreProperties>
</file>